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9" r:id="rId2"/>
    <p:sldId id="299" r:id="rId3"/>
    <p:sldId id="330" r:id="rId4"/>
    <p:sldId id="332" r:id="rId5"/>
    <p:sldId id="331" r:id="rId6"/>
    <p:sldId id="333" r:id="rId7"/>
  </p:sldIdLst>
  <p:sldSz cx="9144000" cy="6858000" type="screen4x3"/>
  <p:notesSz cx="6669088" cy="98202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69696"/>
    <a:srgbClr val="3333CC"/>
    <a:srgbClr val="086AC4"/>
    <a:srgbClr val="808080"/>
    <a:srgbClr val="FF0000"/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3084" autoAdjust="0"/>
  </p:normalViewPr>
  <p:slideViewPr>
    <p:cSldViewPr snapToGrid="0">
      <p:cViewPr>
        <p:scale>
          <a:sx n="121" d="100"/>
          <a:sy n="121" d="100"/>
        </p:scale>
        <p:origin x="128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34FE6A-08BB-4B2F-BB12-9AC797DA66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485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6600"/>
            <a:ext cx="4910138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64075"/>
            <a:ext cx="533558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5FA734-0EC6-4562-8E0E-A987E24A201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687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FA734-0EC6-4562-8E0E-A987E24A2012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796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4F085-107F-42F9-886C-888398E84CD2}" type="slidenum">
              <a:rPr lang="es-ES"/>
              <a:pPr/>
              <a:t>3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664076"/>
            <a:ext cx="4891088" cy="44196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4F085-107F-42F9-886C-888398E84CD2}" type="slidenum">
              <a:rPr lang="es-ES"/>
              <a:pPr/>
              <a:t>4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664076"/>
            <a:ext cx="4891088" cy="44196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4F085-107F-42F9-886C-888398E84CD2}" type="slidenum">
              <a:rPr lang="es-ES"/>
              <a:pPr/>
              <a:t>5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664076"/>
            <a:ext cx="4891088" cy="44196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4F085-107F-42F9-886C-888398E84CD2}" type="slidenum">
              <a:rPr lang="es-ES"/>
              <a:pPr/>
              <a:t>6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664076"/>
            <a:ext cx="4891088" cy="44196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0" y="-3175"/>
            <a:ext cx="4584700" cy="10795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 rot="-16200000">
            <a:off x="6794500" y="4514850"/>
            <a:ext cx="4584700" cy="10795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" name="Rectángulo 1"/>
          <p:cNvSpPr/>
          <p:nvPr userDrawn="1"/>
        </p:nvSpPr>
        <p:spPr>
          <a:xfrm>
            <a:off x="1368050" y="6670114"/>
            <a:ext cx="63023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1" kern="1200" baseline="300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Toda copia en PAPEL es un “Documento No Controlado” a excepción del original.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5" y="128797"/>
            <a:ext cx="1893085" cy="703520"/>
          </a:xfrm>
          <a:prstGeom prst="rect">
            <a:avLst/>
          </a:prstGeom>
        </p:spPr>
      </p:pic>
      <p:sp>
        <p:nvSpPr>
          <p:cNvPr id="4" name="CuadroTexto 3"/>
          <p:cNvSpPr txBox="1"/>
          <p:nvPr userDrawn="1"/>
        </p:nvSpPr>
        <p:spPr>
          <a:xfrm>
            <a:off x="2169162" y="118342"/>
            <a:ext cx="6452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Manual</a:t>
            </a:r>
            <a:r>
              <a:rPr lang="es-ES" baseline="0" dirty="0"/>
              <a:t> del Sistema de Gestión Integral</a:t>
            </a:r>
          </a:p>
          <a:p>
            <a:pPr algn="ctr"/>
            <a:r>
              <a:rPr lang="es-ES" baseline="0" dirty="0"/>
              <a:t>Institutos Tecnológicos Superiores del Grupo 4 Multisitios</a:t>
            </a:r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29645" y="2675432"/>
            <a:ext cx="8174760" cy="17543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MANUAL DEL SISTEMA</a:t>
            </a:r>
          </a:p>
          <a:p>
            <a:pPr algn="ctr"/>
            <a:r>
              <a:rPr lang="es-E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GESTIÓN INTEGRAL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565150" y="1435846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INDICE</a:t>
            </a:r>
            <a:endParaRPr lang="es-ES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graphicFrame>
        <p:nvGraphicFramePr>
          <p:cNvPr id="64823" name="Group 3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986328"/>
              </p:ext>
            </p:extLst>
          </p:nvPr>
        </p:nvGraphicFramePr>
        <p:xfrm>
          <a:off x="1176338" y="2047875"/>
          <a:ext cx="6497637" cy="2539752"/>
        </p:xfrm>
        <a:graphic>
          <a:graphicData uri="http://schemas.openxmlformats.org/drawingml/2006/table">
            <a:tbl>
              <a:tblPr/>
              <a:tblGrid>
                <a:gridCol w="526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Interrelación de procesos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Descripción del proceso de Planeción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Descripción del proceso de Académico-Vinculación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2.3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Descripción del proceso de  Administración de Recursos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2.4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Descripción del proceso del Sistema de Gestión Integral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</a:t>
                      </a: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Anexos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+mn-lt"/>
                        <a:cs typeface="Verdana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+mn-lt"/>
                          <a:cs typeface="Verdana"/>
                        </a:rPr>
                        <a:t>      Anexo 1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+mn-lt"/>
                          <a:cs typeface="Verdana"/>
                        </a:rPr>
                        <a:t>ITS que conforman el Sistema de Gestión Integral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tx1"/>
                        </a:solidFill>
                        <a:latin typeface="+mn-lt"/>
                        <a:cs typeface="Verdana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tx1"/>
                        </a:solidFill>
                        <a:latin typeface="+mn-lt"/>
                        <a:cs typeface="Verdana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4" name="Text Box 130"/>
          <p:cNvSpPr txBox="1">
            <a:spLocks noChangeArrowheads="1"/>
          </p:cNvSpPr>
          <p:nvPr/>
        </p:nvSpPr>
        <p:spPr bwMode="auto">
          <a:xfrm>
            <a:off x="538637" y="1132891"/>
            <a:ext cx="2038408" cy="253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MX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1.1 PLANEACIÓN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97" name="AutoShape 24"/>
          <p:cNvSpPr>
            <a:spLocks noChangeArrowheads="1"/>
          </p:cNvSpPr>
          <p:nvPr/>
        </p:nvSpPr>
        <p:spPr bwMode="auto">
          <a:xfrm rot="10800000" flipH="1">
            <a:off x="1934273" y="5496406"/>
            <a:ext cx="4649356" cy="1039471"/>
          </a:xfrm>
          <a:custGeom>
            <a:avLst/>
            <a:gdLst>
              <a:gd name="G0" fmla="+- 6835 0 0"/>
              <a:gd name="G1" fmla="+- -11506142 0 0"/>
              <a:gd name="G2" fmla="+- 0 0 -11506142"/>
              <a:gd name="T0" fmla="*/ 0 256 1"/>
              <a:gd name="T1" fmla="*/ 180 256 1"/>
              <a:gd name="G3" fmla="+- -11506142 T0 T1"/>
              <a:gd name="T2" fmla="*/ 0 256 1"/>
              <a:gd name="T3" fmla="*/ 90 256 1"/>
              <a:gd name="G4" fmla="+- -11506142 T2 T3"/>
              <a:gd name="G5" fmla="*/ G4 2 1"/>
              <a:gd name="T4" fmla="*/ 90 256 1"/>
              <a:gd name="T5" fmla="*/ 0 256 1"/>
              <a:gd name="G6" fmla="+- -11506142 T4 T5"/>
              <a:gd name="G7" fmla="*/ G6 2 1"/>
              <a:gd name="G8" fmla="abs -11506142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835"/>
              <a:gd name="G18" fmla="*/ 6835 1 2"/>
              <a:gd name="G19" fmla="+- G18 5400 0"/>
              <a:gd name="G20" fmla="cos G19 -11506142"/>
              <a:gd name="G21" fmla="sin G19 -11506142"/>
              <a:gd name="G22" fmla="+- G20 10800 0"/>
              <a:gd name="G23" fmla="+- G21 10800 0"/>
              <a:gd name="G24" fmla="+- 10800 0 G20"/>
              <a:gd name="G25" fmla="+- 6835 10800 0"/>
              <a:gd name="G26" fmla="?: G9 G17 G25"/>
              <a:gd name="G27" fmla="?: G9 0 21600"/>
              <a:gd name="G28" fmla="cos 10800 -11506142"/>
              <a:gd name="G29" fmla="sin 10800 -11506142"/>
              <a:gd name="G30" fmla="sin 6835 -11506142"/>
              <a:gd name="G31" fmla="+- G28 10800 0"/>
              <a:gd name="G32" fmla="+- G29 10800 0"/>
              <a:gd name="G33" fmla="+- G30 10800 0"/>
              <a:gd name="G34" fmla="?: G4 0 G31"/>
              <a:gd name="G35" fmla="?: -11506142 G34 0"/>
              <a:gd name="G36" fmla="?: G6 G35 G31"/>
              <a:gd name="G37" fmla="+- 21600 0 G36"/>
              <a:gd name="G38" fmla="?: G4 0 G33"/>
              <a:gd name="G39" fmla="?: -11506142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08 w 21600"/>
              <a:gd name="T15" fmla="*/ 10118 h 21600"/>
              <a:gd name="T16" fmla="*/ 10800 w 21600"/>
              <a:gd name="T17" fmla="*/ 3965 h 21600"/>
              <a:gd name="T18" fmla="*/ 19592 w 21600"/>
              <a:gd name="T19" fmla="*/ 1011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985" y="10272"/>
                </a:moveTo>
                <a:cubicBezTo>
                  <a:pt x="4261" y="6712"/>
                  <a:pt x="7229" y="3964"/>
                  <a:pt x="10800" y="3965"/>
                </a:cubicBezTo>
                <a:cubicBezTo>
                  <a:pt x="14370" y="3965"/>
                  <a:pt x="17338" y="6712"/>
                  <a:pt x="17614" y="10272"/>
                </a:cubicBezTo>
                <a:lnTo>
                  <a:pt x="21567" y="9965"/>
                </a:lnTo>
                <a:cubicBezTo>
                  <a:pt x="21131" y="4341"/>
                  <a:pt x="16441" y="-1"/>
                  <a:pt x="10799" y="0"/>
                </a:cubicBezTo>
                <a:cubicBezTo>
                  <a:pt x="5158" y="0"/>
                  <a:pt x="468" y="4341"/>
                  <a:pt x="32" y="9965"/>
                </a:cubicBezTo>
                <a:close/>
              </a:path>
            </a:pathLst>
          </a:cu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vert="vert" wrap="none" anchor="ctr" anchorCtr="1">
            <a:scene3d>
              <a:camera prst="orthographicFront">
                <a:rot lat="0" lon="0" rev="16200000"/>
              </a:camera>
              <a:lightRig rig="threePt" dir="t"/>
            </a:scene3d>
          </a:bodyPr>
          <a:lstStyle/>
          <a:p>
            <a:pPr algn="ctr"/>
            <a:r>
              <a:rPr lang="es-MX" sz="1600" b="1" dirty="0"/>
              <a:t>INVOLUCRADOS EN EL PIID DEL ITS</a:t>
            </a:r>
          </a:p>
        </p:txBody>
      </p:sp>
      <p:grpSp>
        <p:nvGrpSpPr>
          <p:cNvPr id="21" name="Agrupar 20"/>
          <p:cNvGrpSpPr/>
          <p:nvPr/>
        </p:nvGrpSpPr>
        <p:grpSpPr>
          <a:xfrm>
            <a:off x="331290" y="1720143"/>
            <a:ext cx="8379448" cy="4324911"/>
            <a:chOff x="331290" y="1720143"/>
            <a:chExt cx="8379448" cy="4324911"/>
          </a:xfrm>
        </p:grpSpPr>
        <p:sp>
          <p:nvSpPr>
            <p:cNvPr id="47125" name="AutoShape 21"/>
            <p:cNvSpPr>
              <a:spLocks noChangeArrowheads="1"/>
            </p:cNvSpPr>
            <p:nvPr/>
          </p:nvSpPr>
          <p:spPr bwMode="auto">
            <a:xfrm>
              <a:off x="3204906" y="2952171"/>
              <a:ext cx="2721221" cy="582924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PLANEACIÓN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27" name="AutoShape 23"/>
            <p:cNvSpPr>
              <a:spLocks noChangeArrowheads="1"/>
            </p:cNvSpPr>
            <p:nvPr/>
          </p:nvSpPr>
          <p:spPr bwMode="auto">
            <a:xfrm>
              <a:off x="1638373" y="1722881"/>
              <a:ext cx="2494404" cy="635888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PROGRAMA INSTITUCIONAL DE </a:t>
              </a:r>
            </a:p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INNOVACIÓN Y DESARROLLO </a:t>
              </a:r>
            </a:p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DEL TECNM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47135" name="AutoShape 31"/>
            <p:cNvCxnSpPr>
              <a:cxnSpLocks noChangeShapeType="1"/>
              <a:stCxn id="36" idx="3"/>
              <a:endCxn id="47125" idx="3"/>
            </p:cNvCxnSpPr>
            <p:nvPr/>
          </p:nvCxnSpPr>
          <p:spPr bwMode="auto">
            <a:xfrm flipH="1" flipV="1">
              <a:off x="5926127" y="3243633"/>
              <a:ext cx="15776" cy="1812650"/>
            </a:xfrm>
            <a:prstGeom prst="bentConnector3">
              <a:avLst>
                <a:gd name="adj1" fmla="val -1449037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47136" name="Text Box 32"/>
            <p:cNvSpPr txBox="1">
              <a:spLocks noChangeArrowheads="1"/>
            </p:cNvSpPr>
            <p:nvPr/>
          </p:nvSpPr>
          <p:spPr bwMode="auto">
            <a:xfrm>
              <a:off x="6260210" y="4646283"/>
              <a:ext cx="109916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CUMPLIMIENTO DE METAS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31" name="AutoShape 31"/>
            <p:cNvCxnSpPr>
              <a:cxnSpLocks noChangeShapeType="1"/>
              <a:stCxn id="2" idx="3"/>
              <a:endCxn id="47125" idx="1"/>
            </p:cNvCxnSpPr>
            <p:nvPr/>
          </p:nvCxnSpPr>
          <p:spPr bwMode="auto">
            <a:xfrm flipV="1">
              <a:off x="1104300" y="3243633"/>
              <a:ext cx="2100606" cy="94512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1663993" y="3015144"/>
              <a:ext cx="1799680" cy="204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NECESIDADES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4" name="AutoShape 23"/>
            <p:cNvSpPr>
              <a:spLocks noChangeArrowheads="1"/>
            </p:cNvSpPr>
            <p:nvPr/>
          </p:nvSpPr>
          <p:spPr bwMode="auto">
            <a:xfrm>
              <a:off x="4488082" y="1720143"/>
              <a:ext cx="2494404" cy="635888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PLAN ESTATAL DE DESARROLLO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3212794" y="3857700"/>
              <a:ext cx="2721221" cy="582924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PRESUPUESTACIÓN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auto">
            <a:xfrm>
              <a:off x="3220682" y="4764821"/>
              <a:ext cx="2721221" cy="582924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SEGUIMIENTO / EVALUACIÓN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45" name="AutoShape 31"/>
            <p:cNvCxnSpPr>
              <a:cxnSpLocks noChangeShapeType="1"/>
              <a:stCxn id="47125" idx="2"/>
              <a:endCxn id="35" idx="0"/>
            </p:cNvCxnSpPr>
            <p:nvPr/>
          </p:nvCxnSpPr>
          <p:spPr bwMode="auto">
            <a:xfrm rot="16200000" flipH="1">
              <a:off x="4408159" y="3692453"/>
              <a:ext cx="322605" cy="788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2" name="AutoShape 31"/>
            <p:cNvCxnSpPr>
              <a:cxnSpLocks noChangeShapeType="1"/>
              <a:stCxn id="35" idx="2"/>
              <a:endCxn id="36" idx="0"/>
            </p:cNvCxnSpPr>
            <p:nvPr/>
          </p:nvCxnSpPr>
          <p:spPr bwMode="auto">
            <a:xfrm rot="16200000" flipH="1">
              <a:off x="4415251" y="4598778"/>
              <a:ext cx="324197" cy="788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5" name="AutoShape 31"/>
            <p:cNvCxnSpPr>
              <a:cxnSpLocks noChangeShapeType="1"/>
              <a:stCxn id="47127" idx="2"/>
              <a:endCxn id="47125" idx="0"/>
            </p:cNvCxnSpPr>
            <p:nvPr/>
          </p:nvCxnSpPr>
          <p:spPr bwMode="auto">
            <a:xfrm rot="16200000" flipH="1">
              <a:off x="3428845" y="1815498"/>
              <a:ext cx="593402" cy="167994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8" name="AutoShape 31"/>
            <p:cNvCxnSpPr>
              <a:cxnSpLocks noChangeShapeType="1"/>
              <a:stCxn id="34" idx="2"/>
              <a:endCxn id="47125" idx="0"/>
            </p:cNvCxnSpPr>
            <p:nvPr/>
          </p:nvCxnSpPr>
          <p:spPr bwMode="auto">
            <a:xfrm rot="5400000">
              <a:off x="4852331" y="2069216"/>
              <a:ext cx="596140" cy="116976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7" name="AutoShape 31"/>
            <p:cNvCxnSpPr>
              <a:cxnSpLocks noChangeShapeType="1"/>
              <a:stCxn id="36" idx="2"/>
              <a:endCxn id="41" idx="3"/>
            </p:cNvCxnSpPr>
            <p:nvPr/>
          </p:nvCxnSpPr>
          <p:spPr bwMode="auto">
            <a:xfrm rot="5400000" flipH="1" flipV="1">
              <a:off x="5685218" y="3095236"/>
              <a:ext cx="1148583" cy="3356435"/>
            </a:xfrm>
            <a:prstGeom prst="bentConnector4">
              <a:avLst>
                <a:gd name="adj1" fmla="val -19903"/>
                <a:gd name="adj2" fmla="val 933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5" name="AutoShape 31"/>
            <p:cNvCxnSpPr>
              <a:cxnSpLocks noChangeShapeType="1"/>
              <a:stCxn id="36" idx="3"/>
            </p:cNvCxnSpPr>
            <p:nvPr/>
          </p:nvCxnSpPr>
          <p:spPr bwMode="auto">
            <a:xfrm flipV="1">
              <a:off x="5941903" y="1720143"/>
              <a:ext cx="12212" cy="3336141"/>
            </a:xfrm>
            <a:prstGeom prst="bentConnector4">
              <a:avLst>
                <a:gd name="adj1" fmla="val 11381299"/>
                <a:gd name="adj2" fmla="val 106559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81" name="AutoShape 31"/>
            <p:cNvCxnSpPr>
              <a:cxnSpLocks noChangeShapeType="1"/>
              <a:stCxn id="36" idx="3"/>
              <a:endCxn id="47127" idx="0"/>
            </p:cNvCxnSpPr>
            <p:nvPr/>
          </p:nvCxnSpPr>
          <p:spPr bwMode="auto">
            <a:xfrm flipH="1" flipV="1">
              <a:off x="2885575" y="1722881"/>
              <a:ext cx="3056328" cy="3333402"/>
            </a:xfrm>
            <a:prstGeom prst="bentConnector4">
              <a:avLst>
                <a:gd name="adj1" fmla="val -45418"/>
                <a:gd name="adj2" fmla="val 106858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86" name="AutoShape 116"/>
            <p:cNvSpPr>
              <a:spLocks noChangeArrowheads="1"/>
            </p:cNvSpPr>
            <p:nvPr/>
          </p:nvSpPr>
          <p:spPr bwMode="auto">
            <a:xfrm rot="5400000">
              <a:off x="3968639" y="5491267"/>
              <a:ext cx="534526" cy="557031"/>
            </a:xfrm>
            <a:prstGeom prst="rightArrow">
              <a:avLst>
                <a:gd name="adj1" fmla="val 50000"/>
                <a:gd name="adj2" fmla="val 43113"/>
              </a:avLst>
            </a:prstGeom>
            <a:gradFill rotWithShape="1">
              <a:gsLst>
                <a:gs pos="0">
                  <a:srgbClr val="969696"/>
                </a:gs>
                <a:gs pos="50000">
                  <a:schemeClr val="bg1"/>
                </a:gs>
                <a:gs pos="100000">
                  <a:srgbClr val="96969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7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96" name="Text Box 32"/>
            <p:cNvSpPr txBox="1">
              <a:spLocks noChangeArrowheads="1"/>
            </p:cNvSpPr>
            <p:nvPr/>
          </p:nvSpPr>
          <p:spPr bwMode="auto">
            <a:xfrm>
              <a:off x="5517650" y="5305306"/>
              <a:ext cx="21335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ATENCIÓN A NECESIDADES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2" name="Rectángulo 1"/>
            <p:cNvSpPr/>
            <p:nvPr/>
          </p:nvSpPr>
          <p:spPr>
            <a:xfrm>
              <a:off x="331290" y="2342862"/>
              <a:ext cx="773010" cy="369178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S" dirty="0">
                  <a:solidFill>
                    <a:schemeClr val="tx1"/>
                  </a:solidFill>
                </a:rPr>
                <a:t>ENTRONO DEL ITS / </a:t>
              </a:r>
            </a:p>
            <a:p>
              <a:pPr algn="ctr"/>
              <a:r>
                <a:rPr lang="es-ES" dirty="0">
                  <a:solidFill>
                    <a:schemeClr val="tx1"/>
                  </a:solidFill>
                </a:rPr>
                <a:t>H.JUNTA DIRECTIVA</a:t>
              </a:r>
            </a:p>
          </p:txBody>
        </p:sp>
        <p:sp>
          <p:nvSpPr>
            <p:cNvPr id="41" name="Rectángulo 40"/>
            <p:cNvSpPr/>
            <p:nvPr/>
          </p:nvSpPr>
          <p:spPr>
            <a:xfrm rot="10800000">
              <a:off x="7937728" y="2353270"/>
              <a:ext cx="773010" cy="369178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s-ES" dirty="0">
                  <a:solidFill>
                    <a:schemeClr val="tx1"/>
                  </a:solidFill>
                </a:rPr>
                <a:t>H.JUNTA DIRECTIVA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63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4" name="Text Box 130"/>
          <p:cNvSpPr txBox="1">
            <a:spLocks noChangeArrowheads="1"/>
          </p:cNvSpPr>
          <p:nvPr/>
        </p:nvSpPr>
        <p:spPr bwMode="auto">
          <a:xfrm>
            <a:off x="345891" y="1130186"/>
            <a:ext cx="4820773" cy="253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MX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1.2 ACADÉMICO-VINCULACIÓN</a:t>
            </a:r>
            <a:endParaRPr lang="es-ES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84" name="Text Box 32"/>
          <p:cNvSpPr txBox="1">
            <a:spLocks noChangeArrowheads="1"/>
          </p:cNvSpPr>
          <p:nvPr/>
        </p:nvSpPr>
        <p:spPr bwMode="auto">
          <a:xfrm>
            <a:off x="8099284" y="6550723"/>
            <a:ext cx="950060" cy="21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TITULO</a:t>
            </a:r>
            <a:endParaRPr lang="es-ES" sz="8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7" name="AutoShape 21"/>
          <p:cNvSpPr>
            <a:spLocks noChangeArrowheads="1"/>
          </p:cNvSpPr>
          <p:nvPr/>
        </p:nvSpPr>
        <p:spPr bwMode="auto">
          <a:xfrm>
            <a:off x="6829122" y="6271298"/>
            <a:ext cx="1405805" cy="345014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TITULACIÓN</a:t>
            </a:r>
            <a:endParaRPr lang="es-ES" sz="8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cxnSp>
        <p:nvCxnSpPr>
          <p:cNvPr id="90" name="AutoShape 31"/>
          <p:cNvCxnSpPr>
            <a:cxnSpLocks noChangeShapeType="1"/>
            <a:stCxn id="47112" idx="1"/>
            <a:endCxn id="47" idx="1"/>
          </p:cNvCxnSpPr>
          <p:nvPr/>
        </p:nvCxnSpPr>
        <p:spPr bwMode="auto">
          <a:xfrm rot="16200000" flipH="1">
            <a:off x="3537137" y="3151820"/>
            <a:ext cx="360490" cy="6223480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102" name="AutoShape 31"/>
          <p:cNvCxnSpPr>
            <a:cxnSpLocks noChangeShapeType="1"/>
            <a:stCxn id="48" idx="2"/>
            <a:endCxn id="47" idx="1"/>
          </p:cNvCxnSpPr>
          <p:nvPr/>
        </p:nvCxnSpPr>
        <p:spPr bwMode="auto">
          <a:xfrm rot="16200000" flipH="1">
            <a:off x="6134587" y="5749269"/>
            <a:ext cx="1071777" cy="317294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105" name="AutoShape 31"/>
          <p:cNvCxnSpPr>
            <a:cxnSpLocks noChangeShapeType="1"/>
            <a:stCxn id="46" idx="2"/>
            <a:endCxn id="47" idx="1"/>
          </p:cNvCxnSpPr>
          <p:nvPr/>
        </p:nvCxnSpPr>
        <p:spPr bwMode="auto">
          <a:xfrm rot="16200000" flipH="1">
            <a:off x="5075898" y="4690580"/>
            <a:ext cx="1048111" cy="2458338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111" name="AutoShape 31"/>
          <p:cNvCxnSpPr>
            <a:cxnSpLocks noChangeShapeType="1"/>
            <a:stCxn id="47" idx="3"/>
            <a:endCxn id="39" idx="1"/>
          </p:cNvCxnSpPr>
          <p:nvPr/>
        </p:nvCxnSpPr>
        <p:spPr bwMode="auto">
          <a:xfrm flipV="1">
            <a:off x="8234927" y="6083317"/>
            <a:ext cx="457912" cy="360488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236" name="Text Box 32"/>
          <p:cNvSpPr txBox="1">
            <a:spLocks noChangeArrowheads="1"/>
          </p:cNvSpPr>
          <p:nvPr/>
        </p:nvSpPr>
        <p:spPr bwMode="auto">
          <a:xfrm>
            <a:off x="393216" y="5984335"/>
            <a:ext cx="17748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CUMPLIR CON </a:t>
            </a:r>
          </a:p>
          <a:p>
            <a:pPr algn="ctr">
              <a:spcBef>
                <a:spcPct val="50000"/>
              </a:spcBef>
            </a:pPr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REQUISITOS</a:t>
            </a:r>
            <a:endParaRPr lang="es-ES" sz="8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grpSp>
        <p:nvGrpSpPr>
          <p:cNvPr id="285" name="Agrupar 284"/>
          <p:cNvGrpSpPr/>
          <p:nvPr/>
        </p:nvGrpSpPr>
        <p:grpSpPr>
          <a:xfrm>
            <a:off x="300989" y="1296375"/>
            <a:ext cx="8776345" cy="4974923"/>
            <a:chOff x="300989" y="1296375"/>
            <a:chExt cx="8776345" cy="4974923"/>
          </a:xfrm>
        </p:grpSpPr>
        <p:sp>
          <p:nvSpPr>
            <p:cNvPr id="47112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-416579" y="4903778"/>
              <a:ext cx="2044441" cy="3146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3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INTERESADOS </a:t>
              </a:r>
            </a:p>
          </p:txBody>
        </p:sp>
        <p:sp>
          <p:nvSpPr>
            <p:cNvPr id="47125" name="AutoShape 21"/>
            <p:cNvSpPr>
              <a:spLocks noChangeArrowheads="1"/>
            </p:cNvSpPr>
            <p:nvPr/>
          </p:nvSpPr>
          <p:spPr bwMode="auto">
            <a:xfrm>
              <a:off x="1781552" y="2336289"/>
              <a:ext cx="1349928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PLANEACIÓN DE LA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OFERTA ACADEMICA 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27" name="AutoShape 23"/>
            <p:cNvSpPr>
              <a:spLocks noChangeArrowheads="1"/>
            </p:cNvSpPr>
            <p:nvPr/>
          </p:nvSpPr>
          <p:spPr bwMode="auto">
            <a:xfrm>
              <a:off x="3563977" y="1296375"/>
              <a:ext cx="1746812" cy="679586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PROGRAMA EDUCATIVO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PARA EL SIGLO XXI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36" name="Text Box 32"/>
            <p:cNvSpPr txBox="1">
              <a:spLocks noChangeArrowheads="1"/>
            </p:cNvSpPr>
            <p:nvPr/>
          </p:nvSpPr>
          <p:spPr bwMode="auto">
            <a:xfrm>
              <a:off x="7534819" y="1643418"/>
              <a:ext cx="1542515" cy="33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CUMPLIMIENTO PERFIL DEL EGRESADO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573945" y="2265416"/>
              <a:ext cx="1043069" cy="440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ESTUDIO DE </a:t>
              </a:r>
            </a:p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FACTIBILIDAD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4" name="AutoShape 23"/>
            <p:cNvSpPr>
              <a:spLocks noChangeArrowheads="1"/>
            </p:cNvSpPr>
            <p:nvPr/>
          </p:nvSpPr>
          <p:spPr bwMode="auto">
            <a:xfrm>
              <a:off x="605642" y="1304264"/>
              <a:ext cx="1727214" cy="679586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PLANES Y PROGRAMAS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DE ESTUDIO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1823416" y="3588377"/>
              <a:ext cx="1284400" cy="482046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DISEÑO DE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ESPECIALIDADES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auto">
            <a:xfrm>
              <a:off x="1017094" y="5159018"/>
              <a:ext cx="1191506" cy="462556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REINSCRIPCIÓN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55" name="AutoShape 31"/>
            <p:cNvCxnSpPr>
              <a:cxnSpLocks noChangeShapeType="1"/>
              <a:stCxn id="47127" idx="2"/>
              <a:endCxn id="47125" idx="0"/>
            </p:cNvCxnSpPr>
            <p:nvPr/>
          </p:nvCxnSpPr>
          <p:spPr bwMode="auto">
            <a:xfrm rot="5400000">
              <a:off x="3266786" y="1165692"/>
              <a:ext cx="360328" cy="198086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39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7342150" y="4575312"/>
              <a:ext cx="2701378" cy="3146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3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ESTUDIANTES</a:t>
              </a:r>
            </a:p>
          </p:txBody>
        </p:sp>
        <p:sp>
          <p:nvSpPr>
            <p:cNvPr id="44" name="AutoShape 21"/>
            <p:cNvSpPr>
              <a:spLocks noChangeArrowheads="1"/>
            </p:cNvSpPr>
            <p:nvPr/>
          </p:nvSpPr>
          <p:spPr bwMode="auto">
            <a:xfrm>
              <a:off x="1176614" y="4231456"/>
              <a:ext cx="1371170" cy="477923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800" b="1" cap="all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Promoción de </a:t>
              </a:r>
            </a:p>
            <a:p>
              <a:pPr algn="ctr"/>
              <a:r>
                <a:rPr lang="es-ES" sz="800" b="1" cap="all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Oferta Académica</a:t>
              </a:r>
            </a:p>
          </p:txBody>
        </p:sp>
        <p:sp>
          <p:nvSpPr>
            <p:cNvPr id="45" name="AutoShape 21"/>
            <p:cNvSpPr>
              <a:spLocks noChangeArrowheads="1"/>
            </p:cNvSpPr>
            <p:nvPr/>
          </p:nvSpPr>
          <p:spPr bwMode="auto">
            <a:xfrm>
              <a:off x="3444908" y="3563358"/>
              <a:ext cx="3988970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GESTIÓN DEL CURSO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6" name="AutoShape 21"/>
            <p:cNvSpPr>
              <a:spLocks noChangeArrowheads="1"/>
            </p:cNvSpPr>
            <p:nvPr/>
          </p:nvSpPr>
          <p:spPr bwMode="auto">
            <a:xfrm>
              <a:off x="3480366" y="4991377"/>
              <a:ext cx="1780835" cy="404317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SERVICIO SOCIAL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8" name="AutoShape 21"/>
            <p:cNvSpPr>
              <a:spLocks noChangeArrowheads="1"/>
            </p:cNvSpPr>
            <p:nvPr/>
          </p:nvSpPr>
          <p:spPr bwMode="auto">
            <a:xfrm>
              <a:off x="5616956" y="5012152"/>
              <a:ext cx="1789743" cy="359876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RESIDENCIAS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 PROFESIONALES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9" name="AutoShape 21"/>
            <p:cNvSpPr>
              <a:spLocks noChangeArrowheads="1"/>
            </p:cNvSpPr>
            <p:nvPr/>
          </p:nvSpPr>
          <p:spPr bwMode="auto">
            <a:xfrm>
              <a:off x="5643228" y="4451840"/>
              <a:ext cx="1762618" cy="438984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VISITA A EMPRESAS /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VIAJES DE PRACTICAS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0" name="AutoShape 21"/>
            <p:cNvSpPr>
              <a:spLocks noChangeArrowheads="1"/>
            </p:cNvSpPr>
            <p:nvPr/>
          </p:nvSpPr>
          <p:spPr bwMode="auto">
            <a:xfrm>
              <a:off x="6893867" y="3062907"/>
              <a:ext cx="1314089" cy="434417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EVALUACIÓN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DOCENTE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1" name="AutoShape 21"/>
            <p:cNvSpPr>
              <a:spLocks noChangeArrowheads="1"/>
            </p:cNvSpPr>
            <p:nvPr/>
          </p:nvSpPr>
          <p:spPr bwMode="auto">
            <a:xfrm>
              <a:off x="5937922" y="1730864"/>
              <a:ext cx="1762618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SEGUIMIENTO A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EGRESADOS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2" name="AutoShape 21"/>
            <p:cNvSpPr>
              <a:spLocks noChangeArrowheads="1"/>
            </p:cNvSpPr>
            <p:nvPr/>
          </p:nvSpPr>
          <p:spPr bwMode="auto">
            <a:xfrm>
              <a:off x="3474045" y="4459728"/>
              <a:ext cx="1762618" cy="431096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ACTIVIDADES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COMPLEMENTARIAS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54" name="AutoShape 31"/>
            <p:cNvCxnSpPr>
              <a:cxnSpLocks noChangeShapeType="1"/>
              <a:stCxn id="34" idx="2"/>
              <a:endCxn id="47125" idx="0"/>
            </p:cNvCxnSpPr>
            <p:nvPr/>
          </p:nvCxnSpPr>
          <p:spPr bwMode="auto">
            <a:xfrm rot="16200000" flipH="1">
              <a:off x="1786663" y="1666435"/>
              <a:ext cx="352439" cy="98726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7" name="AutoShape 31"/>
            <p:cNvCxnSpPr>
              <a:cxnSpLocks noChangeShapeType="1"/>
              <a:stCxn id="47112" idx="0"/>
              <a:endCxn id="47125" idx="1"/>
            </p:cNvCxnSpPr>
            <p:nvPr/>
          </p:nvCxnSpPr>
          <p:spPr bwMode="auto">
            <a:xfrm rot="10800000" flipH="1">
              <a:off x="448326" y="2647780"/>
              <a:ext cx="1333226" cy="2413314"/>
            </a:xfrm>
            <a:prstGeom prst="bentConnector3">
              <a:avLst>
                <a:gd name="adj1" fmla="val -18122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3" name="AutoShape 31"/>
            <p:cNvCxnSpPr>
              <a:cxnSpLocks noChangeShapeType="1"/>
              <a:stCxn id="47125" idx="2"/>
              <a:endCxn id="35" idx="0"/>
            </p:cNvCxnSpPr>
            <p:nvPr/>
          </p:nvCxnSpPr>
          <p:spPr bwMode="auto">
            <a:xfrm rot="16200000" flipH="1">
              <a:off x="2146513" y="3269274"/>
              <a:ext cx="629106" cy="9100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6" name="AutoShape 31"/>
            <p:cNvCxnSpPr>
              <a:cxnSpLocks noChangeShapeType="1"/>
              <a:stCxn id="47125" idx="2"/>
              <a:endCxn id="104" idx="1"/>
            </p:cNvCxnSpPr>
            <p:nvPr/>
          </p:nvCxnSpPr>
          <p:spPr bwMode="auto">
            <a:xfrm rot="16200000" flipH="1">
              <a:off x="3073770" y="2342016"/>
              <a:ext cx="178650" cy="141315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9" name="AutoShape 31"/>
            <p:cNvCxnSpPr>
              <a:cxnSpLocks noChangeShapeType="1"/>
              <a:stCxn id="35" idx="3"/>
              <a:endCxn id="45" idx="1"/>
            </p:cNvCxnSpPr>
            <p:nvPr/>
          </p:nvCxnSpPr>
          <p:spPr bwMode="auto">
            <a:xfrm>
              <a:off x="3107816" y="3829400"/>
              <a:ext cx="337092" cy="4544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1" name="AutoShape 31"/>
            <p:cNvCxnSpPr>
              <a:cxnSpLocks noChangeShapeType="1"/>
              <a:stCxn id="51" idx="1"/>
              <a:endCxn id="47125" idx="3"/>
            </p:cNvCxnSpPr>
            <p:nvPr/>
          </p:nvCxnSpPr>
          <p:spPr bwMode="auto">
            <a:xfrm rot="10800000" flipV="1">
              <a:off x="3131480" y="2042354"/>
              <a:ext cx="2806442" cy="605425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4" name="AutoShape 31"/>
            <p:cNvCxnSpPr>
              <a:cxnSpLocks noChangeShapeType="1"/>
              <a:stCxn id="47125" idx="2"/>
              <a:endCxn id="35" idx="0"/>
            </p:cNvCxnSpPr>
            <p:nvPr/>
          </p:nvCxnSpPr>
          <p:spPr bwMode="auto">
            <a:xfrm rot="16200000" flipH="1">
              <a:off x="2146513" y="3269274"/>
              <a:ext cx="629106" cy="9100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7" name="AutoShape 31"/>
            <p:cNvCxnSpPr>
              <a:cxnSpLocks noChangeShapeType="1"/>
              <a:stCxn id="35" idx="2"/>
              <a:endCxn id="44" idx="0"/>
            </p:cNvCxnSpPr>
            <p:nvPr/>
          </p:nvCxnSpPr>
          <p:spPr bwMode="auto">
            <a:xfrm rot="5400000">
              <a:off x="2083392" y="3849231"/>
              <a:ext cx="161033" cy="60341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cxnSp>
          <p:nvCxnSpPr>
            <p:cNvPr id="94" name="AutoShape 31"/>
            <p:cNvCxnSpPr>
              <a:cxnSpLocks noChangeShapeType="1"/>
              <a:stCxn id="36" idx="3"/>
              <a:endCxn id="45" idx="1"/>
            </p:cNvCxnSpPr>
            <p:nvPr/>
          </p:nvCxnSpPr>
          <p:spPr bwMode="auto">
            <a:xfrm flipV="1">
              <a:off x="2208600" y="3874849"/>
              <a:ext cx="1236308" cy="1515447"/>
            </a:xfrm>
            <a:prstGeom prst="bentConnector3">
              <a:avLst>
                <a:gd name="adj1" fmla="val 85091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97" name="AutoShape 31"/>
            <p:cNvCxnSpPr>
              <a:cxnSpLocks noChangeShapeType="1"/>
              <a:stCxn id="45" idx="3"/>
              <a:endCxn id="50" idx="2"/>
            </p:cNvCxnSpPr>
            <p:nvPr/>
          </p:nvCxnSpPr>
          <p:spPr bwMode="auto">
            <a:xfrm flipV="1">
              <a:off x="7433878" y="3497323"/>
              <a:ext cx="117034" cy="37752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08" name="AutoShape 31"/>
            <p:cNvCxnSpPr>
              <a:cxnSpLocks noChangeShapeType="1"/>
              <a:stCxn id="46" idx="3"/>
              <a:endCxn id="48" idx="1"/>
            </p:cNvCxnSpPr>
            <p:nvPr/>
          </p:nvCxnSpPr>
          <p:spPr bwMode="auto">
            <a:xfrm flipV="1">
              <a:off x="5261201" y="5192090"/>
              <a:ext cx="355755" cy="1446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18" name="AutoShape 31"/>
            <p:cNvCxnSpPr>
              <a:cxnSpLocks noChangeShapeType="1"/>
              <a:stCxn id="45" idx="3"/>
              <a:endCxn id="47" idx="0"/>
            </p:cNvCxnSpPr>
            <p:nvPr/>
          </p:nvCxnSpPr>
          <p:spPr bwMode="auto">
            <a:xfrm>
              <a:off x="7433878" y="3874849"/>
              <a:ext cx="98147" cy="239644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21" name="AutoShape 31"/>
            <p:cNvCxnSpPr>
              <a:cxnSpLocks noChangeShapeType="1"/>
              <a:stCxn id="50" idx="0"/>
              <a:endCxn id="45" idx="0"/>
            </p:cNvCxnSpPr>
            <p:nvPr/>
          </p:nvCxnSpPr>
          <p:spPr bwMode="auto">
            <a:xfrm rot="16200000" flipH="1" flipV="1">
              <a:off x="6244926" y="2257373"/>
              <a:ext cx="500452" cy="2111518"/>
            </a:xfrm>
            <a:prstGeom prst="bentConnector3">
              <a:avLst>
                <a:gd name="adj1" fmla="val -45052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cxnSp>
          <p:nvCxnSpPr>
            <p:cNvPr id="130" name="AutoShape 31"/>
            <p:cNvCxnSpPr>
              <a:cxnSpLocks noChangeShapeType="1"/>
              <a:stCxn id="39" idx="3"/>
              <a:endCxn id="51" idx="3"/>
            </p:cNvCxnSpPr>
            <p:nvPr/>
          </p:nvCxnSpPr>
          <p:spPr bwMode="auto">
            <a:xfrm rot="16200000" flipV="1">
              <a:off x="7526898" y="2215997"/>
              <a:ext cx="1339583" cy="99229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34" name="AutoShape 31"/>
            <p:cNvCxnSpPr>
              <a:cxnSpLocks noChangeShapeType="1"/>
              <a:stCxn id="39" idx="3"/>
              <a:endCxn id="50" idx="3"/>
            </p:cNvCxnSpPr>
            <p:nvPr/>
          </p:nvCxnSpPr>
          <p:spPr bwMode="auto">
            <a:xfrm rot="16200000" flipV="1">
              <a:off x="8399487" y="3088585"/>
              <a:ext cx="101823" cy="484883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39" name="AutoShape 31"/>
            <p:cNvCxnSpPr>
              <a:cxnSpLocks noChangeShapeType="1"/>
              <a:stCxn id="49" idx="0"/>
              <a:endCxn id="45" idx="2"/>
            </p:cNvCxnSpPr>
            <p:nvPr/>
          </p:nvCxnSpPr>
          <p:spPr bwMode="auto">
            <a:xfrm rot="16200000" flipV="1">
              <a:off x="5849215" y="3776518"/>
              <a:ext cx="265500" cy="1085144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cxnSp>
          <p:nvCxnSpPr>
            <p:cNvPr id="142" name="AutoShape 31"/>
            <p:cNvCxnSpPr>
              <a:cxnSpLocks noChangeShapeType="1"/>
              <a:stCxn id="52" idx="0"/>
              <a:endCxn id="45" idx="2"/>
            </p:cNvCxnSpPr>
            <p:nvPr/>
          </p:nvCxnSpPr>
          <p:spPr bwMode="auto">
            <a:xfrm rot="5400000" flipH="1" flipV="1">
              <a:off x="4760679" y="3781015"/>
              <a:ext cx="273388" cy="108403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cxnSp>
          <p:nvCxnSpPr>
            <p:cNvPr id="146" name="AutoShape 31"/>
            <p:cNvCxnSpPr>
              <a:cxnSpLocks noChangeShapeType="1"/>
              <a:stCxn id="45" idx="2"/>
              <a:endCxn id="46" idx="3"/>
            </p:cNvCxnSpPr>
            <p:nvPr/>
          </p:nvCxnSpPr>
          <p:spPr bwMode="auto">
            <a:xfrm rot="5400000">
              <a:off x="4846699" y="4600842"/>
              <a:ext cx="1007196" cy="178192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08" name="AutoShape 31"/>
            <p:cNvCxnSpPr>
              <a:cxnSpLocks noChangeShapeType="1"/>
              <a:stCxn id="45" idx="3"/>
              <a:endCxn id="39" idx="0"/>
            </p:cNvCxnSpPr>
            <p:nvPr/>
          </p:nvCxnSpPr>
          <p:spPr bwMode="auto">
            <a:xfrm>
              <a:off x="7433878" y="3874850"/>
              <a:ext cx="1101645" cy="857777"/>
            </a:xfrm>
            <a:prstGeom prst="bentConnector5">
              <a:avLst>
                <a:gd name="adj1" fmla="val 8299"/>
                <a:gd name="adj2" fmla="val 100076"/>
                <a:gd name="adj3" fmla="val 79846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213" name="Text Box 32"/>
            <p:cNvSpPr txBox="1">
              <a:spLocks noChangeArrowheads="1"/>
            </p:cNvSpPr>
            <p:nvPr/>
          </p:nvSpPr>
          <p:spPr bwMode="auto">
            <a:xfrm>
              <a:off x="7405846" y="4457961"/>
              <a:ext cx="1286993" cy="212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ENSEÑANZA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" name="Rectángulo 3"/>
            <p:cNvSpPr/>
            <p:nvPr/>
          </p:nvSpPr>
          <p:spPr>
            <a:xfrm>
              <a:off x="3197412" y="2745171"/>
              <a:ext cx="5229412" cy="3455131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AutoShape 21"/>
            <p:cNvSpPr>
              <a:spLocks noChangeArrowheads="1"/>
            </p:cNvSpPr>
            <p:nvPr/>
          </p:nvSpPr>
          <p:spPr bwMode="auto">
            <a:xfrm>
              <a:off x="6205781" y="3562972"/>
              <a:ext cx="1248252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086AC4"/>
                </a:gs>
              </a:gsLst>
              <a:lin ang="5400000" scaled="1"/>
            </a:gradFill>
            <a:ln w="19050" cmpd="sng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TUTORIAS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80" name="AutoShape 21"/>
            <p:cNvSpPr>
              <a:spLocks noChangeArrowheads="1"/>
            </p:cNvSpPr>
            <p:nvPr/>
          </p:nvSpPr>
          <p:spPr bwMode="auto">
            <a:xfrm>
              <a:off x="1903067" y="5632185"/>
              <a:ext cx="1252077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BECAS Y APOYOS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83" name="AutoShape 31"/>
            <p:cNvCxnSpPr>
              <a:cxnSpLocks noChangeShapeType="1"/>
              <a:endCxn id="80" idx="1"/>
            </p:cNvCxnSpPr>
            <p:nvPr/>
          </p:nvCxnSpPr>
          <p:spPr bwMode="auto">
            <a:xfrm>
              <a:off x="796677" y="5939987"/>
              <a:ext cx="1106390" cy="368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93" name="AutoShape 31"/>
            <p:cNvCxnSpPr>
              <a:cxnSpLocks noChangeShapeType="1"/>
              <a:stCxn id="80" idx="2"/>
            </p:cNvCxnSpPr>
            <p:nvPr/>
          </p:nvCxnSpPr>
          <p:spPr bwMode="auto">
            <a:xfrm rot="5400000" flipH="1" flipV="1">
              <a:off x="5192860" y="2976468"/>
              <a:ext cx="614945" cy="5942454"/>
            </a:xfrm>
            <a:prstGeom prst="bentConnector4">
              <a:avLst>
                <a:gd name="adj1" fmla="val -16650"/>
                <a:gd name="adj2" fmla="val 70799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101" name="Text Box 32"/>
            <p:cNvSpPr txBox="1">
              <a:spLocks noChangeArrowheads="1"/>
            </p:cNvSpPr>
            <p:nvPr/>
          </p:nvSpPr>
          <p:spPr bwMode="auto">
            <a:xfrm>
              <a:off x="7416264" y="5422867"/>
              <a:ext cx="12869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APOYOS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04" name="AutoShape 21"/>
            <p:cNvSpPr>
              <a:spLocks noChangeArrowheads="1"/>
            </p:cNvSpPr>
            <p:nvPr/>
          </p:nvSpPr>
          <p:spPr bwMode="auto">
            <a:xfrm>
              <a:off x="3869675" y="2826430"/>
              <a:ext cx="1252077" cy="62298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OPERACIÓN DE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LAS ACADEMIAS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106" name="AutoShape 31"/>
            <p:cNvCxnSpPr>
              <a:cxnSpLocks noChangeShapeType="1"/>
              <a:stCxn id="104" idx="3"/>
              <a:endCxn id="45" idx="0"/>
            </p:cNvCxnSpPr>
            <p:nvPr/>
          </p:nvCxnSpPr>
          <p:spPr bwMode="auto">
            <a:xfrm>
              <a:off x="5121752" y="3137921"/>
              <a:ext cx="317641" cy="42543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 type="triangle"/>
              <a:tailEnd type="triangle" w="med" len="med"/>
            </a:ln>
            <a:effectLst/>
          </p:spPr>
        </p:cxnSp>
        <p:sp>
          <p:nvSpPr>
            <p:cNvPr id="143" name="AutoShape 21"/>
            <p:cNvSpPr>
              <a:spLocks noChangeArrowheads="1"/>
            </p:cNvSpPr>
            <p:nvPr/>
          </p:nvSpPr>
          <p:spPr bwMode="auto">
            <a:xfrm>
              <a:off x="2062579" y="4746724"/>
              <a:ext cx="997911" cy="349188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800" b="1" cap="all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Inscripción</a:t>
              </a:r>
            </a:p>
          </p:txBody>
        </p:sp>
        <p:cxnSp>
          <p:nvCxnSpPr>
            <p:cNvPr id="168" name="AutoShape 31"/>
            <p:cNvCxnSpPr>
              <a:cxnSpLocks noChangeShapeType="1"/>
              <a:stCxn id="143" idx="3"/>
              <a:endCxn id="45" idx="1"/>
            </p:cNvCxnSpPr>
            <p:nvPr/>
          </p:nvCxnSpPr>
          <p:spPr bwMode="auto">
            <a:xfrm flipV="1">
              <a:off x="3060490" y="3874849"/>
              <a:ext cx="384418" cy="104646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1" name="AutoShape 31"/>
            <p:cNvCxnSpPr>
              <a:cxnSpLocks noChangeShapeType="1"/>
              <a:stCxn id="44" idx="3"/>
            </p:cNvCxnSpPr>
            <p:nvPr/>
          </p:nvCxnSpPr>
          <p:spPr bwMode="auto">
            <a:xfrm>
              <a:off x="2547784" y="4470418"/>
              <a:ext cx="134088" cy="30207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4" name="AutoShape 31"/>
            <p:cNvCxnSpPr>
              <a:cxnSpLocks noChangeShapeType="1"/>
              <a:stCxn id="47112" idx="2"/>
              <a:endCxn id="35" idx="1"/>
            </p:cNvCxnSpPr>
            <p:nvPr/>
          </p:nvCxnSpPr>
          <p:spPr bwMode="auto">
            <a:xfrm flipV="1">
              <a:off x="762958" y="3829400"/>
              <a:ext cx="1060458" cy="1231694"/>
            </a:xfrm>
            <a:prstGeom prst="bentConnector3">
              <a:avLst>
                <a:gd name="adj1" fmla="val 18016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9" name="AutoShape 31"/>
            <p:cNvCxnSpPr>
              <a:cxnSpLocks noChangeShapeType="1"/>
              <a:stCxn id="47112" idx="2"/>
              <a:endCxn id="36" idx="1"/>
            </p:cNvCxnSpPr>
            <p:nvPr/>
          </p:nvCxnSpPr>
          <p:spPr bwMode="auto">
            <a:xfrm>
              <a:off x="762958" y="5061094"/>
              <a:ext cx="254136" cy="329202"/>
            </a:xfrm>
            <a:prstGeom prst="bentConnector5">
              <a:avLst>
                <a:gd name="adj1" fmla="val 40291"/>
                <a:gd name="adj2" fmla="val 95921"/>
                <a:gd name="adj3" fmla="val 31775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203" name="AutoShape 21"/>
            <p:cNvSpPr>
              <a:spLocks noChangeArrowheads="1"/>
            </p:cNvSpPr>
            <p:nvPr/>
          </p:nvSpPr>
          <p:spPr bwMode="auto">
            <a:xfrm>
              <a:off x="4547758" y="5577641"/>
              <a:ext cx="1780835" cy="404317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EMPRENDIMIENTO E </a:t>
              </a:r>
            </a:p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INCUBACIÓN DE EMPRESAS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204" name="AutoShape 31"/>
            <p:cNvCxnSpPr>
              <a:cxnSpLocks noChangeShapeType="1"/>
              <a:stCxn id="45" idx="2"/>
              <a:endCxn id="203" idx="0"/>
            </p:cNvCxnSpPr>
            <p:nvPr/>
          </p:nvCxnSpPr>
          <p:spPr bwMode="auto">
            <a:xfrm rot="5400000">
              <a:off x="4743135" y="4881382"/>
              <a:ext cx="1391301" cy="121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209" name="AutoShape 21"/>
            <p:cNvSpPr>
              <a:spLocks noChangeArrowheads="1"/>
            </p:cNvSpPr>
            <p:nvPr/>
          </p:nvSpPr>
          <p:spPr bwMode="auto">
            <a:xfrm>
              <a:off x="1152196" y="3155286"/>
              <a:ext cx="1064297" cy="339278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086AC4"/>
                </a:gs>
              </a:gsLst>
              <a:lin ang="5400000" scaled="1"/>
            </a:gradFill>
            <a:ln w="3175" cmpd="sng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INVESTIGACIÓN</a:t>
              </a:r>
              <a:endParaRPr lang="es-ES" sz="800" b="1" dirty="0">
                <a:solidFill>
                  <a:srgbClr val="000000"/>
                </a:solidFill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256" name="AutoShape 31"/>
            <p:cNvCxnSpPr>
              <a:cxnSpLocks noChangeShapeType="1"/>
              <a:stCxn id="47112" idx="2"/>
              <a:endCxn id="143" idx="1"/>
            </p:cNvCxnSpPr>
            <p:nvPr/>
          </p:nvCxnSpPr>
          <p:spPr bwMode="auto">
            <a:xfrm flipV="1">
              <a:off x="762958" y="4921318"/>
              <a:ext cx="1299621" cy="139776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57" name="AutoShape 31"/>
            <p:cNvCxnSpPr>
              <a:cxnSpLocks noChangeShapeType="1"/>
              <a:stCxn id="47112" idx="2"/>
              <a:endCxn id="44" idx="1"/>
            </p:cNvCxnSpPr>
            <p:nvPr/>
          </p:nvCxnSpPr>
          <p:spPr bwMode="auto">
            <a:xfrm flipV="1">
              <a:off x="762958" y="4470418"/>
              <a:ext cx="413656" cy="590676"/>
            </a:xfrm>
            <a:prstGeom prst="bentConnector5">
              <a:avLst>
                <a:gd name="adj1" fmla="val 45729"/>
                <a:gd name="adj2" fmla="val 43089"/>
                <a:gd name="adj3" fmla="val 44737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58" name="AutoShape 31"/>
            <p:cNvCxnSpPr>
              <a:cxnSpLocks noChangeShapeType="1"/>
              <a:stCxn id="47125" idx="2"/>
              <a:endCxn id="209" idx="0"/>
            </p:cNvCxnSpPr>
            <p:nvPr/>
          </p:nvCxnSpPr>
          <p:spPr bwMode="auto">
            <a:xfrm rot="5400000">
              <a:off x="1972424" y="2671193"/>
              <a:ext cx="196015" cy="77217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259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-48675" y="3086948"/>
              <a:ext cx="1187123" cy="48779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8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EMPRESAS / </a:t>
              </a:r>
            </a:p>
            <a:p>
              <a:pPr algn="ctr"/>
              <a:r>
                <a:rPr lang="es-MX" sz="8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ORGANIZACIONES </a:t>
              </a:r>
            </a:p>
          </p:txBody>
        </p:sp>
        <p:cxnSp>
          <p:nvCxnSpPr>
            <p:cNvPr id="263" name="AutoShape 31"/>
            <p:cNvCxnSpPr>
              <a:cxnSpLocks noChangeShapeType="1"/>
              <a:stCxn id="259" idx="2"/>
              <a:endCxn id="209" idx="1"/>
            </p:cNvCxnSpPr>
            <p:nvPr/>
          </p:nvCxnSpPr>
          <p:spPr bwMode="auto">
            <a:xfrm flipV="1">
              <a:off x="788785" y="3324925"/>
              <a:ext cx="363411" cy="592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7" name="AutoShape 31"/>
            <p:cNvCxnSpPr>
              <a:cxnSpLocks noChangeShapeType="1"/>
              <a:stCxn id="209" idx="3"/>
              <a:endCxn id="104" idx="1"/>
            </p:cNvCxnSpPr>
            <p:nvPr/>
          </p:nvCxnSpPr>
          <p:spPr bwMode="auto">
            <a:xfrm flipV="1">
              <a:off x="2216493" y="3137921"/>
              <a:ext cx="1653182" cy="187004"/>
            </a:xfrm>
            <a:prstGeom prst="bentConnector3">
              <a:avLst>
                <a:gd name="adj1" fmla="val 14215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72" name="AutoShape 21">
            <a:extLst>
              <a:ext uri="{FF2B5EF4-FFF2-40B4-BE49-F238E27FC236}">
                <a16:creationId xmlns:a16="http://schemas.microsoft.com/office/drawing/2014/main" id="{3BA5EC2E-EE85-B64C-8232-E7E7BFDB3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77" y="3564226"/>
            <a:ext cx="933243" cy="622982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086AC4"/>
              </a:gs>
            </a:gsLst>
            <a:lin ang="5400000" scaled="1"/>
          </a:gradFill>
          <a:ln w="19050" cmpd="sng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ASESORIAS </a:t>
            </a:r>
          </a:p>
          <a:p>
            <a:pPr algn="ctr"/>
            <a:r>
              <a:rPr lang="es-MX" sz="8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ACADEMICAS</a:t>
            </a:r>
            <a:endParaRPr lang="es-ES" sz="8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9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7" name="Agrupar 47106"/>
          <p:cNvGrpSpPr/>
          <p:nvPr/>
        </p:nvGrpSpPr>
        <p:grpSpPr>
          <a:xfrm>
            <a:off x="148667" y="1161264"/>
            <a:ext cx="8885295" cy="5160113"/>
            <a:chOff x="148667" y="136640"/>
            <a:chExt cx="9100311" cy="5885954"/>
          </a:xfrm>
        </p:grpSpPr>
        <p:sp>
          <p:nvSpPr>
            <p:cNvPr id="47112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631603" y="3308139"/>
              <a:ext cx="1232732" cy="35674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3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+mj-lt"/>
                </a:rPr>
                <a:t>AREAS DEL ITS</a:t>
              </a:r>
            </a:p>
          </p:txBody>
        </p:sp>
        <p:sp>
          <p:nvSpPr>
            <p:cNvPr id="47125" name="AutoShape 21"/>
            <p:cNvSpPr>
              <a:spLocks noChangeArrowheads="1"/>
            </p:cNvSpPr>
            <p:nvPr/>
          </p:nvSpPr>
          <p:spPr bwMode="auto">
            <a:xfrm>
              <a:off x="1815459" y="2198177"/>
              <a:ext cx="2830064" cy="72049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PRESUPUESTACIÓN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27" name="AutoShape 23"/>
            <p:cNvSpPr>
              <a:spLocks noChangeArrowheads="1"/>
            </p:cNvSpPr>
            <p:nvPr/>
          </p:nvSpPr>
          <p:spPr bwMode="auto">
            <a:xfrm>
              <a:off x="284811" y="862481"/>
              <a:ext cx="2594175" cy="785955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PRESUPUESTO FEDERAL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136" name="Text Box 32"/>
            <p:cNvSpPr txBox="1">
              <a:spLocks noChangeArrowheads="1"/>
            </p:cNvSpPr>
            <p:nvPr/>
          </p:nvSpPr>
          <p:spPr bwMode="auto">
            <a:xfrm>
              <a:off x="7377315" y="2442363"/>
              <a:ext cx="1871663" cy="245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CUMPLIMIENTO DE METAS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47234" name="Text Box 130"/>
            <p:cNvSpPr txBox="1">
              <a:spLocks noChangeArrowheads="1"/>
            </p:cNvSpPr>
            <p:nvPr/>
          </p:nvSpPr>
          <p:spPr bwMode="auto">
            <a:xfrm>
              <a:off x="148667" y="136640"/>
              <a:ext cx="5083633" cy="2896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s-MX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1.3 ADMINISTRACIÓN DE RECURSOS</a:t>
              </a:r>
              <a:endParaRPr lang="es-E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437751" y="2536112"/>
              <a:ext cx="1871663" cy="245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NECESIDADES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4" name="AutoShape 23"/>
            <p:cNvSpPr>
              <a:spLocks noChangeArrowheads="1"/>
            </p:cNvSpPr>
            <p:nvPr/>
          </p:nvSpPr>
          <p:spPr bwMode="auto">
            <a:xfrm>
              <a:off x="3935212" y="862481"/>
              <a:ext cx="2594175" cy="785955"/>
            </a:xfrm>
            <a:prstGeom prst="flowChartTerminator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PRESUPUESTO ESTATAL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3528648" y="3015456"/>
              <a:ext cx="2830064" cy="72049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GESTIÓN DE RECURSOS MATERIALES</a:t>
              </a: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auto">
            <a:xfrm>
              <a:off x="3528649" y="4096194"/>
              <a:ext cx="2830064" cy="72049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GESTIÓN DE RECURSOS HUMANOS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55" name="AutoShape 31"/>
            <p:cNvCxnSpPr>
              <a:cxnSpLocks noChangeShapeType="1"/>
              <a:stCxn id="47127" idx="2"/>
              <a:endCxn id="47125" idx="0"/>
            </p:cNvCxnSpPr>
            <p:nvPr/>
          </p:nvCxnSpPr>
          <p:spPr bwMode="auto">
            <a:xfrm rot="16200000" flipH="1">
              <a:off x="2131325" y="1099010"/>
              <a:ext cx="549741" cy="164859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8" name="AutoShape 31"/>
            <p:cNvCxnSpPr>
              <a:cxnSpLocks noChangeShapeType="1"/>
              <a:stCxn id="34" idx="2"/>
              <a:endCxn id="47125" idx="0"/>
            </p:cNvCxnSpPr>
            <p:nvPr/>
          </p:nvCxnSpPr>
          <p:spPr bwMode="auto">
            <a:xfrm rot="5400000">
              <a:off x="3956526" y="922402"/>
              <a:ext cx="549741" cy="200180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96" name="Text Box 32"/>
            <p:cNvSpPr txBox="1">
              <a:spLocks noChangeArrowheads="1"/>
            </p:cNvSpPr>
            <p:nvPr/>
          </p:nvSpPr>
          <p:spPr bwMode="auto">
            <a:xfrm>
              <a:off x="6414839" y="4041398"/>
              <a:ext cx="1871663" cy="456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SATISFACER </a:t>
              </a:r>
            </a:p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NECESIDADES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8" name="AutoShape 21"/>
            <p:cNvSpPr>
              <a:spLocks noChangeArrowheads="1"/>
            </p:cNvSpPr>
            <p:nvPr/>
          </p:nvSpPr>
          <p:spPr bwMode="auto">
            <a:xfrm>
              <a:off x="3528648" y="5057020"/>
              <a:ext cx="2830064" cy="720492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Verdana" pitchFamily="34" charset="0"/>
                  <a:cs typeface="Arial" charset="0"/>
                </a:rPr>
                <a:t>GESTIÓN DE RECURSOS FINANCIEROS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39" name="WordArt 8"/>
            <p:cNvSpPr>
              <a:spLocks noChangeArrowheads="1" noChangeShapeType="1" noTextEdit="1"/>
            </p:cNvSpPr>
            <p:nvPr/>
          </p:nvSpPr>
          <p:spPr bwMode="auto">
            <a:xfrm rot="16200000">
              <a:off x="6457491" y="4294600"/>
              <a:ext cx="3124200" cy="3317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MX" sz="3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 Black"/>
                </a:rPr>
                <a:t>AREAS DEL ITS</a:t>
              </a:r>
            </a:p>
          </p:txBody>
        </p:sp>
        <p:cxnSp>
          <p:nvCxnSpPr>
            <p:cNvPr id="41" name="AutoShape 31"/>
            <p:cNvCxnSpPr>
              <a:cxnSpLocks noChangeShapeType="1"/>
              <a:stCxn id="47112" idx="3"/>
            </p:cNvCxnSpPr>
            <p:nvPr/>
          </p:nvCxnSpPr>
          <p:spPr bwMode="auto">
            <a:xfrm rot="5400000" flipH="1" flipV="1">
              <a:off x="1495876" y="2487269"/>
              <a:ext cx="134969" cy="630782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43" name="AutoShape 31"/>
            <p:cNvCxnSpPr>
              <a:cxnSpLocks noChangeShapeType="1"/>
              <a:stCxn id="47125" idx="2"/>
              <a:endCxn id="35" idx="1"/>
            </p:cNvCxnSpPr>
            <p:nvPr/>
          </p:nvCxnSpPr>
          <p:spPr bwMode="auto">
            <a:xfrm rot="16200000" flipH="1">
              <a:off x="3151053" y="2998106"/>
              <a:ext cx="457033" cy="29815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" name="AutoShape 31"/>
            <p:cNvCxnSpPr>
              <a:cxnSpLocks noChangeShapeType="1"/>
              <a:stCxn id="47112" idx="2"/>
              <a:endCxn id="35" idx="1"/>
            </p:cNvCxnSpPr>
            <p:nvPr/>
          </p:nvCxnSpPr>
          <p:spPr bwMode="auto">
            <a:xfrm flipV="1">
              <a:off x="1426340" y="3375703"/>
              <a:ext cx="2102308" cy="110806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6" name="AutoShape 31"/>
            <p:cNvCxnSpPr>
              <a:cxnSpLocks noChangeShapeType="1"/>
              <a:stCxn id="47112" idx="2"/>
              <a:endCxn id="36" idx="1"/>
            </p:cNvCxnSpPr>
            <p:nvPr/>
          </p:nvCxnSpPr>
          <p:spPr bwMode="auto">
            <a:xfrm>
              <a:off x="1426340" y="3486509"/>
              <a:ext cx="2102309" cy="96993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9" name="AutoShape 31"/>
            <p:cNvCxnSpPr>
              <a:cxnSpLocks noChangeShapeType="1"/>
              <a:stCxn id="42" idx="2"/>
              <a:endCxn id="47125" idx="1"/>
            </p:cNvCxnSpPr>
            <p:nvPr/>
          </p:nvCxnSpPr>
          <p:spPr bwMode="auto">
            <a:xfrm flipV="1">
              <a:off x="1410181" y="2558423"/>
              <a:ext cx="405278" cy="2525239"/>
            </a:xfrm>
            <a:prstGeom prst="bentConnector5">
              <a:avLst>
                <a:gd name="adj1" fmla="val -195389"/>
                <a:gd name="adj2" fmla="val 99775"/>
                <a:gd name="adj3" fmla="val 42229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2" name="AutoShape 31"/>
            <p:cNvCxnSpPr>
              <a:cxnSpLocks noChangeShapeType="1"/>
              <a:stCxn id="35" idx="3"/>
              <a:endCxn id="39" idx="0"/>
            </p:cNvCxnSpPr>
            <p:nvPr/>
          </p:nvCxnSpPr>
          <p:spPr bwMode="auto">
            <a:xfrm>
              <a:off x="6358712" y="3375702"/>
              <a:ext cx="1494986" cy="108479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5" name="AutoShape 31"/>
            <p:cNvCxnSpPr>
              <a:cxnSpLocks noChangeShapeType="1"/>
              <a:stCxn id="36" idx="3"/>
              <a:endCxn id="39" idx="0"/>
            </p:cNvCxnSpPr>
            <p:nvPr/>
          </p:nvCxnSpPr>
          <p:spPr bwMode="auto">
            <a:xfrm>
              <a:off x="6358713" y="4456440"/>
              <a:ext cx="1494985" cy="4054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68" name="AutoShape 31"/>
            <p:cNvCxnSpPr>
              <a:cxnSpLocks noChangeShapeType="1"/>
              <a:stCxn id="38" idx="3"/>
              <a:endCxn id="39" idx="0"/>
            </p:cNvCxnSpPr>
            <p:nvPr/>
          </p:nvCxnSpPr>
          <p:spPr bwMode="auto">
            <a:xfrm flipV="1">
              <a:off x="6358712" y="4460494"/>
              <a:ext cx="1494986" cy="95677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8" name="AutoShape 31"/>
            <p:cNvCxnSpPr>
              <a:cxnSpLocks noChangeShapeType="1"/>
              <a:stCxn id="39" idx="3"/>
              <a:endCxn id="82" idx="2"/>
            </p:cNvCxnSpPr>
            <p:nvPr/>
          </p:nvCxnSpPr>
          <p:spPr bwMode="auto">
            <a:xfrm rot="16200000" flipV="1">
              <a:off x="7409659" y="2288461"/>
              <a:ext cx="441600" cy="778265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olid"/>
              <a:miter lim="800000"/>
              <a:headEnd/>
              <a:tailEnd type="triangle" w="med" len="med"/>
            </a:ln>
            <a:effectLst/>
          </p:spPr>
        </p:cxnSp>
        <p:sp>
          <p:nvSpPr>
            <p:cNvPr id="82" name="AutoShape 21"/>
            <p:cNvSpPr>
              <a:spLocks noChangeArrowheads="1"/>
            </p:cNvSpPr>
            <p:nvPr/>
          </p:nvSpPr>
          <p:spPr bwMode="auto">
            <a:xfrm>
              <a:off x="5967470" y="1841599"/>
              <a:ext cx="2547711" cy="615195"/>
            </a:xfrm>
            <a:prstGeom prst="flowChartTerminator">
              <a:avLst/>
            </a:prstGeom>
            <a:gradFill rotWithShape="1">
              <a:gsLst>
                <a:gs pos="0">
                  <a:srgbClr val="3366FF"/>
                </a:gs>
                <a:gs pos="50000">
                  <a:schemeClr val="bg1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700" b="1" dirty="0">
                  <a:latin typeface="Verdana" pitchFamily="34" charset="0"/>
                  <a:cs typeface="Arial" charset="0"/>
                </a:rPr>
                <a:t>SEGUIMIENTO / EVALUACION</a:t>
              </a:r>
              <a:endParaRPr lang="es-ES" sz="700" b="1" dirty="0">
                <a:latin typeface="Verdana" pitchFamily="34" charset="0"/>
                <a:cs typeface="Arial" charset="0"/>
              </a:endParaRPr>
            </a:p>
          </p:txBody>
        </p:sp>
        <p:sp>
          <p:nvSpPr>
            <p:cNvPr id="84" name="Text Box 32"/>
            <p:cNvSpPr txBox="1">
              <a:spLocks noChangeArrowheads="1"/>
            </p:cNvSpPr>
            <p:nvPr/>
          </p:nvSpPr>
          <p:spPr bwMode="auto">
            <a:xfrm>
              <a:off x="1448568" y="3241090"/>
              <a:ext cx="1001863" cy="245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800" b="1" dirty="0">
                  <a:latin typeface="Verdana" pitchFamily="34" charset="0"/>
                  <a:cs typeface="Arial" charset="0"/>
                </a:rPr>
                <a:t>SOLICITUD</a:t>
              </a:r>
              <a:endParaRPr lang="es-ES" sz="800" b="1" dirty="0">
                <a:latin typeface="Verdana" pitchFamily="34" charset="0"/>
                <a:cs typeface="Arial" charset="0"/>
              </a:endParaRP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965200" y="6413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42" name="WordArt 8"/>
          <p:cNvSpPr>
            <a:spLocks noChangeArrowheads="1" noChangeShapeType="1" noTextEdit="1"/>
          </p:cNvSpPr>
          <p:nvPr/>
        </p:nvSpPr>
        <p:spPr bwMode="auto">
          <a:xfrm rot="16200000">
            <a:off x="596132" y="5329286"/>
            <a:ext cx="1230593" cy="33789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+mj-lt"/>
              </a:rPr>
              <a:t>ESTUDIANTES</a:t>
            </a:r>
          </a:p>
        </p:txBody>
      </p:sp>
      <p:cxnSp>
        <p:nvCxnSpPr>
          <p:cNvPr id="47" name="AutoShape 31"/>
          <p:cNvCxnSpPr>
            <a:cxnSpLocks noChangeShapeType="1"/>
            <a:stCxn id="47112" idx="2"/>
            <a:endCxn id="38" idx="1"/>
          </p:cNvCxnSpPr>
          <p:nvPr/>
        </p:nvCxnSpPr>
        <p:spPr bwMode="auto">
          <a:xfrm>
            <a:off x="1396152" y="4098036"/>
            <a:ext cx="2052636" cy="1692661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50" name="Text Box 32"/>
          <p:cNvSpPr txBox="1">
            <a:spLocks noChangeArrowheads="1"/>
          </p:cNvSpPr>
          <p:nvPr/>
        </p:nvSpPr>
        <p:spPr bwMode="auto">
          <a:xfrm rot="16200000">
            <a:off x="570" y="4161496"/>
            <a:ext cx="97819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latin typeface="Verdana" pitchFamily="34" charset="0"/>
                <a:cs typeface="Arial" charset="0"/>
              </a:rPr>
              <a:t>INGRESOS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0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2" name="WordArt 8"/>
          <p:cNvSpPr>
            <a:spLocks noChangeArrowheads="1" noChangeShapeType="1" noTextEdit="1"/>
          </p:cNvSpPr>
          <p:nvPr/>
        </p:nvSpPr>
        <p:spPr bwMode="auto">
          <a:xfrm rot="16200000">
            <a:off x="-1034950" y="4971367"/>
            <a:ext cx="2738932" cy="323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PARTES INTERESADAS</a:t>
            </a:r>
          </a:p>
        </p:txBody>
      </p:sp>
      <p:sp>
        <p:nvSpPr>
          <p:cNvPr id="47125" name="AutoShape 21"/>
          <p:cNvSpPr>
            <a:spLocks noChangeArrowheads="1"/>
          </p:cNvSpPr>
          <p:nvPr/>
        </p:nvSpPr>
        <p:spPr bwMode="auto">
          <a:xfrm>
            <a:off x="3219480" y="3289002"/>
            <a:ext cx="2148481" cy="631643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PLANEACIÓN DEL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SISTEMA DE GESTIÓN INTEGRAL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47127" name="AutoShape 23"/>
          <p:cNvSpPr>
            <a:spLocks noChangeArrowheads="1"/>
          </p:cNvSpPr>
          <p:nvPr/>
        </p:nvSpPr>
        <p:spPr bwMode="auto">
          <a:xfrm>
            <a:off x="4660883" y="2118418"/>
            <a:ext cx="1798536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NORMA ISO 14001 : 2015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47234" name="Text Box 130"/>
          <p:cNvSpPr txBox="1">
            <a:spLocks noChangeArrowheads="1"/>
          </p:cNvSpPr>
          <p:nvPr/>
        </p:nvSpPr>
        <p:spPr bwMode="auto">
          <a:xfrm>
            <a:off x="129991" y="1116494"/>
            <a:ext cx="4963520" cy="253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MX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1.4 SISTEMA DE GESTIÓN INTEGRAL (SGI)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34" name="AutoShape 23"/>
          <p:cNvSpPr>
            <a:spLocks noChangeArrowheads="1"/>
          </p:cNvSpPr>
          <p:nvPr/>
        </p:nvSpPr>
        <p:spPr bwMode="auto">
          <a:xfrm>
            <a:off x="1783994" y="2153031"/>
            <a:ext cx="1778358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NORMA ISO 9001:2015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55" name="AutoShape 31"/>
          <p:cNvCxnSpPr>
            <a:cxnSpLocks noChangeShapeType="1"/>
            <a:stCxn id="47127" idx="2"/>
            <a:endCxn id="47125" idx="0"/>
          </p:cNvCxnSpPr>
          <p:nvPr/>
        </p:nvCxnSpPr>
        <p:spPr bwMode="auto">
          <a:xfrm rot="5400000">
            <a:off x="4686161" y="2415011"/>
            <a:ext cx="481551" cy="126643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236" name="Text Box 32"/>
          <p:cNvSpPr txBox="1">
            <a:spLocks noChangeArrowheads="1"/>
          </p:cNvSpPr>
          <p:nvPr/>
        </p:nvSpPr>
        <p:spPr bwMode="auto">
          <a:xfrm>
            <a:off x="116120" y="3142729"/>
            <a:ext cx="18274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latin typeface="Verdana" pitchFamily="34" charset="0"/>
                <a:cs typeface="Arial" charset="0"/>
              </a:rPr>
              <a:t>NECESIDADES DE LAS PARTES INTERESADAS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58" name="AutoShape 31"/>
          <p:cNvCxnSpPr>
            <a:cxnSpLocks noChangeShapeType="1"/>
            <a:stCxn id="34" idx="2"/>
            <a:endCxn id="47125" idx="0"/>
          </p:cNvCxnSpPr>
          <p:nvPr/>
        </p:nvCxnSpPr>
        <p:spPr bwMode="auto">
          <a:xfrm rot="16200000" flipH="1">
            <a:off x="3259978" y="2255259"/>
            <a:ext cx="446938" cy="162054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62" name="AutoShape 31"/>
          <p:cNvCxnSpPr>
            <a:cxnSpLocks noChangeShapeType="1"/>
            <a:stCxn id="47112" idx="3"/>
            <a:endCxn id="47125" idx="1"/>
          </p:cNvCxnSpPr>
          <p:nvPr/>
        </p:nvCxnSpPr>
        <p:spPr bwMode="auto">
          <a:xfrm rot="5400000" flipH="1" flipV="1">
            <a:off x="1697473" y="2241868"/>
            <a:ext cx="159051" cy="2884964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205" name="Text Box 32"/>
          <p:cNvSpPr txBox="1">
            <a:spLocks noChangeArrowheads="1"/>
          </p:cNvSpPr>
          <p:nvPr/>
        </p:nvSpPr>
        <p:spPr bwMode="auto">
          <a:xfrm>
            <a:off x="5445676" y="3365081"/>
            <a:ext cx="182744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800" b="1" dirty="0">
                <a:latin typeface="Verdana" pitchFamily="34" charset="0"/>
                <a:cs typeface="Arial" charset="0"/>
              </a:rPr>
              <a:t>RESULTADOS ALCANZADOS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54" name="AutoShape 23"/>
          <p:cNvSpPr>
            <a:spLocks noChangeArrowheads="1"/>
          </p:cNvSpPr>
          <p:nvPr/>
        </p:nvSpPr>
        <p:spPr bwMode="auto">
          <a:xfrm>
            <a:off x="6584182" y="2122673"/>
            <a:ext cx="1798536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NORMA ISO 45001:2018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57" name="AutoShape 31"/>
          <p:cNvCxnSpPr>
            <a:cxnSpLocks noChangeShapeType="1"/>
            <a:stCxn id="54" idx="2"/>
            <a:endCxn id="47125" idx="0"/>
          </p:cNvCxnSpPr>
          <p:nvPr/>
        </p:nvCxnSpPr>
        <p:spPr bwMode="auto">
          <a:xfrm rot="5400000">
            <a:off x="5649938" y="1455490"/>
            <a:ext cx="477296" cy="318972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64" name="AutoShape 21"/>
          <p:cNvSpPr>
            <a:spLocks noChangeArrowheads="1"/>
          </p:cNvSpPr>
          <p:nvPr/>
        </p:nvSpPr>
        <p:spPr bwMode="auto">
          <a:xfrm>
            <a:off x="887204" y="3914708"/>
            <a:ext cx="1990523" cy="511712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IDENTIFICACIÓN DE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RIESGOS Y OPORTUNIDADES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65" name="AutoShape 21"/>
          <p:cNvSpPr>
            <a:spLocks noChangeArrowheads="1"/>
          </p:cNvSpPr>
          <p:nvPr/>
        </p:nvSpPr>
        <p:spPr bwMode="auto">
          <a:xfrm>
            <a:off x="873959" y="4611409"/>
            <a:ext cx="2051095" cy="511712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IDENTIFICACIÓN DE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ASPECTOS E IMPACTOS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67" name="AutoShape 21"/>
          <p:cNvSpPr>
            <a:spLocks noChangeArrowheads="1"/>
          </p:cNvSpPr>
          <p:nvPr/>
        </p:nvSpPr>
        <p:spPr bwMode="auto">
          <a:xfrm>
            <a:off x="868602" y="5402779"/>
            <a:ext cx="2051095" cy="511712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IDENTIFICACIÓN DE </a:t>
            </a:r>
          </a:p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PELIGROS Y RIESGOS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68" name="AutoShape 31"/>
          <p:cNvCxnSpPr>
            <a:cxnSpLocks noChangeShapeType="1"/>
            <a:stCxn id="47112" idx="2"/>
            <a:endCxn id="64" idx="1"/>
          </p:cNvCxnSpPr>
          <p:nvPr/>
        </p:nvCxnSpPr>
        <p:spPr bwMode="auto">
          <a:xfrm flipV="1">
            <a:off x="496490" y="4170564"/>
            <a:ext cx="390714" cy="962777"/>
          </a:xfrm>
          <a:prstGeom prst="bentConnector5">
            <a:avLst>
              <a:gd name="adj1" fmla="val 30244"/>
              <a:gd name="adj2" fmla="val 60"/>
              <a:gd name="adj3" fmla="val 41492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69" name="AutoShape 31"/>
          <p:cNvCxnSpPr>
            <a:cxnSpLocks noChangeShapeType="1"/>
            <a:stCxn id="47112" idx="2"/>
            <a:endCxn id="65" idx="1"/>
          </p:cNvCxnSpPr>
          <p:nvPr/>
        </p:nvCxnSpPr>
        <p:spPr bwMode="auto">
          <a:xfrm flipV="1">
            <a:off x="496490" y="4867265"/>
            <a:ext cx="377469" cy="266076"/>
          </a:xfrm>
          <a:prstGeom prst="bentConnector5">
            <a:avLst>
              <a:gd name="adj1" fmla="val 39664"/>
              <a:gd name="adj2" fmla="val 282074"/>
              <a:gd name="adj3" fmla="val 39439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76" name="AutoShape 31"/>
          <p:cNvCxnSpPr>
            <a:cxnSpLocks noChangeShapeType="1"/>
            <a:stCxn id="64" idx="3"/>
            <a:endCxn id="47125" idx="1"/>
          </p:cNvCxnSpPr>
          <p:nvPr/>
        </p:nvCxnSpPr>
        <p:spPr bwMode="auto">
          <a:xfrm flipV="1">
            <a:off x="2877727" y="3604824"/>
            <a:ext cx="341753" cy="56574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86" name="AutoShape 31"/>
          <p:cNvCxnSpPr>
            <a:cxnSpLocks noChangeShapeType="1"/>
            <a:stCxn id="65" idx="3"/>
            <a:endCxn id="47125" idx="1"/>
          </p:cNvCxnSpPr>
          <p:nvPr/>
        </p:nvCxnSpPr>
        <p:spPr bwMode="auto">
          <a:xfrm flipV="1">
            <a:off x="2925054" y="3604824"/>
            <a:ext cx="294426" cy="1262441"/>
          </a:xfrm>
          <a:prstGeom prst="bentConnector3">
            <a:avLst>
              <a:gd name="adj1" fmla="val 39284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88" name="AutoShape 31"/>
          <p:cNvCxnSpPr>
            <a:cxnSpLocks noChangeShapeType="1"/>
            <a:stCxn id="67" idx="3"/>
            <a:endCxn id="47125" idx="1"/>
          </p:cNvCxnSpPr>
          <p:nvPr/>
        </p:nvCxnSpPr>
        <p:spPr bwMode="auto">
          <a:xfrm flipV="1">
            <a:off x="2919697" y="3604824"/>
            <a:ext cx="299783" cy="2053811"/>
          </a:xfrm>
          <a:prstGeom prst="bentConnector3">
            <a:avLst>
              <a:gd name="adj1" fmla="val 42106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93" name="AutoShape 21"/>
          <p:cNvSpPr>
            <a:spLocks noChangeArrowheads="1"/>
          </p:cNvSpPr>
          <p:nvPr/>
        </p:nvSpPr>
        <p:spPr bwMode="auto">
          <a:xfrm>
            <a:off x="3222012" y="4230235"/>
            <a:ext cx="2148481" cy="631643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IMPLEMENTACIÓN DEL SGI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sp>
        <p:nvSpPr>
          <p:cNvPr id="94" name="AutoShape 21"/>
          <p:cNvSpPr>
            <a:spLocks noChangeArrowheads="1"/>
          </p:cNvSpPr>
          <p:nvPr/>
        </p:nvSpPr>
        <p:spPr bwMode="auto">
          <a:xfrm>
            <a:off x="3224543" y="5155700"/>
            <a:ext cx="2148481" cy="631643"/>
          </a:xfrm>
          <a:prstGeom prst="flowChartTerminator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 b="1" dirty="0">
                <a:latin typeface="Verdana" pitchFamily="34" charset="0"/>
                <a:cs typeface="Arial" charset="0"/>
              </a:rPr>
              <a:t>SEGUIMIENTO Y </a:t>
            </a:r>
          </a:p>
          <a:p>
            <a:pPr algn="ctr"/>
            <a:r>
              <a:rPr lang="es-ES" sz="800" b="1" dirty="0">
                <a:latin typeface="Verdana" pitchFamily="34" charset="0"/>
                <a:cs typeface="Arial" charset="0"/>
              </a:rPr>
              <a:t>EVALUACIÓN DEL SGI</a:t>
            </a:r>
          </a:p>
        </p:txBody>
      </p:sp>
      <p:cxnSp>
        <p:nvCxnSpPr>
          <p:cNvPr id="96" name="AutoShape 31"/>
          <p:cNvCxnSpPr>
            <a:cxnSpLocks noChangeShapeType="1"/>
            <a:stCxn id="47125" idx="2"/>
            <a:endCxn id="93" idx="0"/>
          </p:cNvCxnSpPr>
          <p:nvPr/>
        </p:nvCxnSpPr>
        <p:spPr bwMode="auto">
          <a:xfrm rot="16200000" flipH="1">
            <a:off x="4140192" y="4074174"/>
            <a:ext cx="309590" cy="253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97" name="AutoShape 31"/>
          <p:cNvCxnSpPr>
            <a:cxnSpLocks noChangeShapeType="1"/>
            <a:stCxn id="93" idx="2"/>
            <a:endCxn id="94" idx="0"/>
          </p:cNvCxnSpPr>
          <p:nvPr/>
        </p:nvCxnSpPr>
        <p:spPr bwMode="auto">
          <a:xfrm rot="16200000" flipH="1">
            <a:off x="4150607" y="5007523"/>
            <a:ext cx="293822" cy="2531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100" name="AutoShape 31"/>
          <p:cNvCxnSpPr>
            <a:cxnSpLocks noChangeShapeType="1"/>
            <a:stCxn id="94" idx="3"/>
            <a:endCxn id="47125" idx="3"/>
          </p:cNvCxnSpPr>
          <p:nvPr/>
        </p:nvCxnSpPr>
        <p:spPr bwMode="auto">
          <a:xfrm flipH="1" flipV="1">
            <a:off x="5367961" y="3604824"/>
            <a:ext cx="5063" cy="1866698"/>
          </a:xfrm>
          <a:prstGeom prst="bentConnector3">
            <a:avLst>
              <a:gd name="adj1" fmla="val -26482086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cxnSp>
        <p:nvCxnSpPr>
          <p:cNvPr id="82" name="AutoShape 31">
            <a:extLst>
              <a:ext uri="{FF2B5EF4-FFF2-40B4-BE49-F238E27FC236}">
                <a16:creationId xmlns:a16="http://schemas.microsoft.com/office/drawing/2014/main" id="{53EA9089-0467-114C-88F8-C60E6C1EABCC}"/>
              </a:ext>
            </a:extLst>
          </p:cNvPr>
          <p:cNvCxnSpPr>
            <a:cxnSpLocks noChangeShapeType="1"/>
            <a:stCxn id="47112" idx="2"/>
            <a:endCxn id="67" idx="1"/>
          </p:cNvCxnSpPr>
          <p:nvPr/>
        </p:nvCxnSpPr>
        <p:spPr bwMode="auto">
          <a:xfrm>
            <a:off x="496490" y="5133341"/>
            <a:ext cx="372112" cy="525294"/>
          </a:xfrm>
          <a:prstGeom prst="bentConnector5">
            <a:avLst>
              <a:gd name="adj1" fmla="val 61433"/>
              <a:gd name="adj2" fmla="val 41064"/>
              <a:gd name="adj3" fmla="val 62458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  <p:sp>
        <p:nvSpPr>
          <p:cNvPr id="84" name="AutoShape 23">
            <a:extLst>
              <a:ext uri="{FF2B5EF4-FFF2-40B4-BE49-F238E27FC236}">
                <a16:creationId xmlns:a16="http://schemas.microsoft.com/office/drawing/2014/main" id="{881C0591-2356-B64E-8D34-FDEF309DB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80" y="1418712"/>
            <a:ext cx="1798536" cy="689033"/>
          </a:xfrm>
          <a:prstGeom prst="flowChartTerminator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800" b="1" dirty="0">
                <a:latin typeface="Verdana" pitchFamily="34" charset="0"/>
                <a:cs typeface="Arial" charset="0"/>
              </a:rPr>
              <a:t>MARCO LEGAL APLICABLE</a:t>
            </a:r>
            <a:endParaRPr lang="es-ES" sz="800" b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85" name="AutoShape 31">
            <a:extLst>
              <a:ext uri="{FF2B5EF4-FFF2-40B4-BE49-F238E27FC236}">
                <a16:creationId xmlns:a16="http://schemas.microsoft.com/office/drawing/2014/main" id="{A08BE880-3FEA-F149-AE53-7F0BC4575B99}"/>
              </a:ext>
            </a:extLst>
          </p:cNvPr>
          <p:cNvCxnSpPr>
            <a:cxnSpLocks noChangeShapeType="1"/>
            <a:stCxn id="84" idx="2"/>
            <a:endCxn id="47125" idx="0"/>
          </p:cNvCxnSpPr>
          <p:nvPr/>
        </p:nvCxnSpPr>
        <p:spPr bwMode="auto">
          <a:xfrm rot="5400000">
            <a:off x="3703707" y="2697760"/>
            <a:ext cx="1181257" cy="122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06060695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6944</TotalTime>
  <Words>291</Words>
  <Application>Microsoft Macintosh PowerPoint</Application>
  <PresentationFormat>Presentación en pantalla (4:3)</PresentationFormat>
  <Paragraphs>113</Paragraphs>
  <Slides>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Verdana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Juan Pablo Hernandez</cp:lastModifiedBy>
  <cp:revision>324</cp:revision>
  <cp:lastPrinted>1601-01-01T00:00:00Z</cp:lastPrinted>
  <dcterms:created xsi:type="dcterms:W3CDTF">1601-01-01T00:00:00Z</dcterms:created>
  <dcterms:modified xsi:type="dcterms:W3CDTF">2020-03-23T16:38:47Z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